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3" r:id="rId6"/>
    <p:sldId id="268" r:id="rId7"/>
    <p:sldId id="266" r:id="rId8"/>
    <p:sldId id="267" r:id="rId9"/>
    <p:sldId id="269" r:id="rId10"/>
    <p:sldId id="270" r:id="rId11"/>
    <p:sldId id="271" r:id="rId12"/>
    <p:sldId id="262" r:id="rId13"/>
    <p:sldId id="273" r:id="rId14"/>
    <p:sldId id="274" r:id="rId15"/>
    <p:sldId id="275" r:id="rId16"/>
    <p:sldId id="276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38218-B8C7-458C-8501-CD7514F77AC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CD8C1-6082-483A-8226-8C1714812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3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D8C1-6082-483A-8226-8C1714812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79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D8C1-6082-483A-8226-8C1714812F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9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D8C1-6082-483A-8226-8C1714812F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43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D8C1-6082-483A-8226-8C1714812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D8C1-6082-483A-8226-8C1714812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5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D8C1-6082-483A-8226-8C1714812F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D8C1-6082-483A-8226-8C1714812F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0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D8C1-6082-483A-8226-8C1714812F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03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kristina.butler8425#!/vizhome/SARClusterAnalysis/SARClusterAnalysi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estopedia.com/articles/personal-finance/092515/4-reasons-why-delaware-considered-tax-shelter.asp" TargetMode="External"/><Relationship Id="rId3" Type="http://schemas.openxmlformats.org/officeDocument/2006/relationships/hyperlink" Target="https://www.datanovia.com/en/lessons/k-means-clustering-in-r-algorith-and-practical-examples/" TargetMode="External"/><Relationship Id="rId7" Type="http://schemas.openxmlformats.org/officeDocument/2006/relationships/hyperlink" Target="https://towardsdatascience.com/evaluating-goodness-of-clustering-for-unsupervised-learning-case-ccebcfd1d4f1" TargetMode="External"/><Relationship Id="rId2" Type="http://schemas.openxmlformats.org/officeDocument/2006/relationships/hyperlink" Target="https://www.investopedia.com/terms/s/suspicious-activity-repor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ensus.gov/data/tables/time-series/demo/popest/2010s-state-total.html#par_textimage_1574439295" TargetMode="External"/><Relationship Id="rId5" Type="http://schemas.openxmlformats.org/officeDocument/2006/relationships/hyperlink" Target="https://www.fincen.gov/reports/sar-stats" TargetMode="External"/><Relationship Id="rId4" Type="http://schemas.openxmlformats.org/officeDocument/2006/relationships/hyperlink" Target="http://www.sthda.com/english/articles/29-cluster-validation-essentials/96-determiningthe-optimal-number-of-clusters-3-must-know-methods/" TargetMode="External"/><Relationship Id="rId9" Type="http://schemas.openxmlformats.org/officeDocument/2006/relationships/hyperlink" Target="https://www.biia.com/discreet-delaware-why-corporate-secrecy-and-money-laundering-have-thrived-in-the-u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1961A-1E63-45C5-8DF7-CFC5E3848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Suspicious Activity Report (SAR) Clustering Analysis.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0B3B6-E127-4360-9911-CBE4F709A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Kristina Butler</a:t>
            </a:r>
          </a:p>
        </p:txBody>
      </p:sp>
    </p:spTree>
    <p:extLst>
      <p:ext uri="{BB962C8B-B14F-4D97-AF65-F5344CB8AC3E}">
        <p14:creationId xmlns:p14="http://schemas.microsoft.com/office/powerpoint/2010/main" val="4172390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F706-DDF8-43DF-ABAE-2B735997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en-US" sz="3200" dirty="0"/>
              <a:t>3 Clusters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77F74B7-5344-4985-8463-5B8EE703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1D2B-DB16-447D-9DED-A7BD1EC6D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US" sz="1600" dirty="0"/>
              <a:t>92% compactness </a:t>
            </a:r>
          </a:p>
          <a:p>
            <a:r>
              <a:rPr lang="en-US" sz="1600" dirty="0"/>
              <a:t>Distribution: </a:t>
            </a:r>
          </a:p>
          <a:p>
            <a:pPr lvl="1"/>
            <a:r>
              <a:rPr lang="en-US" sz="1400" dirty="0"/>
              <a:t>Cluster 1: 7 states</a:t>
            </a:r>
          </a:p>
          <a:p>
            <a:pPr lvl="1"/>
            <a:r>
              <a:rPr lang="en-US" sz="1400" dirty="0"/>
              <a:t>Cluster 2: 1 state</a:t>
            </a:r>
          </a:p>
          <a:p>
            <a:pPr lvl="1"/>
            <a:r>
              <a:rPr lang="en-US" sz="1400" dirty="0"/>
              <a:t>Cluster 3: 44 States</a:t>
            </a:r>
          </a:p>
          <a:p>
            <a:r>
              <a:rPr lang="en-US" sz="1600" dirty="0"/>
              <a:t>Avg Silhouette width: .63 </a:t>
            </a:r>
          </a:p>
          <a:p>
            <a:pPr lvl="1"/>
            <a:r>
              <a:rPr lang="en-US" sz="1400" dirty="0"/>
              <a:t>Cluster 1: .45</a:t>
            </a:r>
          </a:p>
          <a:p>
            <a:pPr lvl="1"/>
            <a:r>
              <a:rPr lang="en-US" sz="1400" dirty="0"/>
              <a:t>Cluster 3: .68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1F794-1D55-4FB9-9CFA-1ED79AE3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497260" y="2108378"/>
            <a:ext cx="3148022" cy="3566192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3C5F4-5DF6-4F3E-B89E-E21C8FC76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802520" y="2070540"/>
            <a:ext cx="3148022" cy="36418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2140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F706-DDF8-43DF-ABAE-2B735997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en-US" sz="3200" dirty="0"/>
              <a:t>4 Clusters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77F74B7-5344-4985-8463-5B8EE703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1D2B-DB16-447D-9DED-A7BD1EC6D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97% compactness </a:t>
            </a:r>
          </a:p>
          <a:p>
            <a:r>
              <a:rPr lang="en-US" sz="1600" dirty="0"/>
              <a:t>Distribution: </a:t>
            </a:r>
          </a:p>
          <a:p>
            <a:pPr lvl="1"/>
            <a:r>
              <a:rPr lang="en-US" sz="1400" dirty="0"/>
              <a:t>Cluster 1: 5 states</a:t>
            </a:r>
          </a:p>
          <a:p>
            <a:pPr lvl="1"/>
            <a:r>
              <a:rPr lang="en-US" sz="1400" dirty="0"/>
              <a:t>Cluster 2: 27 states</a:t>
            </a:r>
          </a:p>
          <a:p>
            <a:pPr lvl="1"/>
            <a:r>
              <a:rPr lang="en-US" sz="1400" dirty="0"/>
              <a:t>Cluster 3: 1 State</a:t>
            </a:r>
          </a:p>
          <a:p>
            <a:pPr lvl="1"/>
            <a:r>
              <a:rPr lang="en-US" sz="1400" dirty="0"/>
              <a:t>Cluster 4: 19 States</a:t>
            </a:r>
          </a:p>
          <a:p>
            <a:r>
              <a:rPr lang="en-US" sz="1600" dirty="0"/>
              <a:t>Avg Silhouette width: .63 </a:t>
            </a:r>
          </a:p>
          <a:p>
            <a:pPr lvl="1"/>
            <a:r>
              <a:rPr lang="en-US" sz="1400" dirty="0"/>
              <a:t>Cluster 1: .47</a:t>
            </a:r>
          </a:p>
          <a:p>
            <a:pPr lvl="1"/>
            <a:r>
              <a:rPr lang="en-US" sz="1400" dirty="0"/>
              <a:t>Cluster 2: .60</a:t>
            </a:r>
          </a:p>
          <a:p>
            <a:pPr lvl="1"/>
            <a:r>
              <a:rPr lang="en-US" sz="1400" dirty="0"/>
              <a:t>Cluster 4: .51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1F794-1D55-4FB9-9CFA-1ED79AE3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617033" y="2108378"/>
            <a:ext cx="2908475" cy="3566192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3C5F4-5DF6-4F3E-B89E-E21C8FC76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802520" y="2135384"/>
            <a:ext cx="3148022" cy="3512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31811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AFD1-DBCD-4D41-81FD-D64B8AEC51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91" y="101122"/>
            <a:ext cx="9251950" cy="10175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Evaluating Results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000" i="1" dirty="0">
                <a:solidFill>
                  <a:schemeClr val="accent4">
                    <a:lumMod val="75000"/>
                  </a:schemeClr>
                </a:solidFill>
                <a:hlinkClick r:id="rId3"/>
              </a:rPr>
              <a:t>Interactive Dashboard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501F-EB76-4B90-BBC7-336D76C1D7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547938"/>
            <a:ext cx="5122863" cy="365918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5644B4B-D2B4-4DB7-9EFD-381F796CC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56" y="1118710"/>
            <a:ext cx="9777180" cy="54996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8562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E3FC-3A30-4E37-9243-AF9D182A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Evaluating results</a:t>
            </a:r>
          </a:p>
        </p:txBody>
      </p:sp>
      <p:sp>
        <p:nvSpPr>
          <p:cNvPr id="47" name="Freeform: Shape 36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D1BE6E5-9451-4E14-B6D1-3A4CB165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Cluster 1: Higher SAR filings per Capita</a:t>
            </a:r>
          </a:p>
          <a:p>
            <a:r>
              <a:rPr lang="en-US" dirty="0"/>
              <a:t>Cluster 2: Lower SAR filing per Capita</a:t>
            </a:r>
          </a:p>
          <a:p>
            <a:r>
              <a:rPr lang="en-US" dirty="0"/>
              <a:t>Cluster 3: Delaware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2498B-82B4-4A0B-AF18-4ACECE5E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74" y="3526971"/>
            <a:ext cx="2596143" cy="2721427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989A6-62AD-4050-BD00-45DE96D86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66" y="647699"/>
            <a:ext cx="5135559" cy="26833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8992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0E3FC-3A30-4E37-9243-AF9D182A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Evaluating results – Cluster 1</a:t>
            </a:r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D1BE6E5-9451-4E14-B6D1-3A4CB165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Ohio – Cyber Events and Identification documentation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North Carolina – Mortgage Fraud</a:t>
            </a:r>
          </a:p>
          <a:p>
            <a:r>
              <a:rPr lang="en-US" sz="1400" dirty="0">
                <a:solidFill>
                  <a:srgbClr val="FFFFFF"/>
                </a:solidFill>
              </a:rPr>
              <a:t>Hawaii – Structuring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South Dakota – Terrorist Financing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6B5B8-2317-40FE-90C2-C7F9FB9E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931202"/>
            <a:ext cx="6495847" cy="36051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34456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0E3FC-3A30-4E37-9243-AF9D182A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Evaluating results – Cluster 2</a:t>
            </a:r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D1BE6E5-9451-4E14-B6D1-3A4CB165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Majority of the states.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Alaska – Gaming Activities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Small spikes in Mortgage fraud and structuring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6B5B8-2317-40FE-90C2-C7F9FB9E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97234" y="1931202"/>
            <a:ext cx="6398280" cy="36051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3888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0E3FC-3A30-4E37-9243-AF9D182A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Evaluating results – Cluster 3</a:t>
            </a:r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D1BE6E5-9451-4E14-B6D1-3A4CB165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304254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What is happening in Delaware?!?</a:t>
            </a:r>
          </a:p>
          <a:p>
            <a:r>
              <a:rPr lang="en-US" sz="1400" dirty="0">
                <a:solidFill>
                  <a:srgbClr val="FFFFFF"/>
                </a:solidFill>
              </a:rPr>
              <a:t>Major deviation in money laundering, identification documentation, gaming activities, and cyber event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More businesses registered than population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Law protecting beneficial owners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6B5B8-2317-40FE-90C2-C7F9FB9E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97234" y="1971103"/>
            <a:ext cx="6398280" cy="35253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43268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10A0-5E22-4C58-94DD-0F73501D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BCA1-EF4D-4D05-B462-39FC23B39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06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42E3-DE50-422A-875A-2E7EA2DF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BA28-4EC7-4C35-9BD7-8E2C8D077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Kenton, W. (2020, September 09). Suspicious activity report (</a:t>
            </a:r>
            <a:r>
              <a:rPr lang="en-US" dirty="0" err="1"/>
              <a:t>sar</a:t>
            </a:r>
            <a:r>
              <a:rPr lang="en-US" dirty="0"/>
              <a:t>) definition. Retrieved February 28, 2021, from </a:t>
            </a:r>
            <a:r>
              <a:rPr lang="en-US" dirty="0">
                <a:hlinkClick r:id="rId2"/>
              </a:rPr>
              <a:t>https://www.investopedia.com/terms/s/suspicious-activity-report.asp</a:t>
            </a:r>
            <a:endParaRPr lang="en-US" dirty="0"/>
          </a:p>
          <a:p>
            <a:r>
              <a:rPr lang="en-US" dirty="0"/>
              <a:t>Rashmi, </a:t>
            </a:r>
            <a:r>
              <a:rPr lang="en-US" dirty="0" err="1"/>
              <a:t>Kassambara</a:t>
            </a:r>
            <a:r>
              <a:rPr lang="en-US" dirty="0"/>
              <a:t> 06 May 2020 The demo data used in this tutorial is available in the default installation of R. </a:t>
            </a:r>
            <a:r>
              <a:rPr lang="en-US" dirty="0" err="1"/>
              <a:t>Juste</a:t>
            </a:r>
            <a:r>
              <a:rPr lang="en-US" dirty="0"/>
              <a:t> type data(“</a:t>
            </a:r>
            <a:r>
              <a:rPr lang="en-US" dirty="0" err="1"/>
              <a:t>USArrests</a:t>
            </a:r>
            <a:r>
              <a:rPr lang="en-US" dirty="0"/>
              <a:t>”) Reply, &amp; </a:t>
            </a:r>
            <a:r>
              <a:rPr lang="en-US" dirty="0" err="1"/>
              <a:t>Kassambara</a:t>
            </a:r>
            <a:r>
              <a:rPr lang="en-US" dirty="0"/>
              <a:t>. (2018, October 21). K-Means clustering in R: Algorithm and practical examples. Retrieved February 28, 2021, from </a:t>
            </a:r>
            <a:r>
              <a:rPr lang="en-US" dirty="0">
                <a:hlinkClick r:id="rId3"/>
              </a:rPr>
              <a:t>https://www.datanovia.com/en/lessons/k-means-clustering-in-r-algorith-and-practical-examples/</a:t>
            </a:r>
            <a:endParaRPr lang="en-US" dirty="0"/>
          </a:p>
          <a:p>
            <a:r>
              <a:rPr lang="en-US" dirty="0" err="1"/>
              <a:t>Kassambara</a:t>
            </a:r>
            <a:r>
              <a:rPr lang="en-US" dirty="0"/>
              <a:t>, Visitor, </a:t>
            </a:r>
            <a:r>
              <a:rPr lang="en-US" dirty="0" err="1"/>
              <a:t>Kassambara</a:t>
            </a:r>
            <a:r>
              <a:rPr lang="en-US" dirty="0"/>
              <a:t>, </a:t>
            </a:r>
            <a:r>
              <a:rPr lang="en-US" dirty="0" err="1"/>
              <a:t>Visitor_Luigi</a:t>
            </a:r>
            <a:r>
              <a:rPr lang="en-US" dirty="0"/>
              <a:t>, </a:t>
            </a:r>
            <a:r>
              <a:rPr lang="en-US" dirty="0" err="1"/>
              <a:t>Fdtd</a:t>
            </a:r>
            <a:r>
              <a:rPr lang="en-US" dirty="0"/>
              <a:t>, &amp; </a:t>
            </a:r>
            <a:r>
              <a:rPr lang="en-US" dirty="0" err="1"/>
              <a:t>Visitor_Ann</a:t>
            </a:r>
            <a:r>
              <a:rPr lang="en-US" dirty="0"/>
              <a:t>. (2017, September 07). Determining the optimal number of clusters: 3 must know methods. Retrieved February 28, 2021, from </a:t>
            </a:r>
            <a:r>
              <a:rPr lang="en-US" dirty="0">
                <a:hlinkClick r:id="rId4"/>
              </a:rPr>
              <a:t>http://www.sthda.com/english/articles/29-cluster-validation-essentials/96-determiningthe-optimal-number-of-clusters-3-must-know-methods/</a:t>
            </a:r>
            <a:endParaRPr lang="en-US" dirty="0"/>
          </a:p>
          <a:p>
            <a:r>
              <a:rPr lang="en-US" dirty="0"/>
              <a:t>SAR stats. (n.d.). Retrieved February 28, 2021, from </a:t>
            </a:r>
            <a:r>
              <a:rPr lang="en-US" dirty="0">
                <a:hlinkClick r:id="rId5"/>
              </a:rPr>
              <a:t>https://www.fincen.gov/reports/sar-stats</a:t>
            </a:r>
            <a:endParaRPr lang="en-US" dirty="0"/>
          </a:p>
          <a:p>
            <a:r>
              <a:rPr lang="en-US" dirty="0"/>
              <a:t>Bureau, U. (2019, December 30). State population Totals: 2010-2019. Retrieved February 28, 2021, from </a:t>
            </a:r>
            <a:r>
              <a:rPr lang="en-US" dirty="0">
                <a:hlinkClick r:id="rId6"/>
              </a:rPr>
              <a:t>https://www.census.gov/data/tables/time-series/demo/popest/2010s-state-total.html#par_textimage_1574439295</a:t>
            </a:r>
            <a:endParaRPr lang="en-US" dirty="0"/>
          </a:p>
          <a:p>
            <a:r>
              <a:rPr lang="en-US" dirty="0"/>
              <a:t>Khandelwal, R. (2020, December 07). Evaluating goodness of clustering for unsupervised learning case. Retrieved February 28, 2021, from </a:t>
            </a:r>
            <a:r>
              <a:rPr lang="en-US" dirty="0">
                <a:hlinkClick r:id="rId7"/>
              </a:rPr>
              <a:t>https://towardsdatascience.com/evaluating-goodness-of-clustering-for-unsupervised-learning-case-ccebcfd1d4f1</a:t>
            </a:r>
            <a:endParaRPr lang="en-US" dirty="0"/>
          </a:p>
          <a:p>
            <a:r>
              <a:rPr lang="en-US" dirty="0"/>
              <a:t>Tarver, E. (2021, January 01). Why Delaware is considered a tax shelter. Retrieved March 02, 2021, from </a:t>
            </a:r>
            <a:r>
              <a:rPr lang="en-US" dirty="0">
                <a:hlinkClick r:id="rId8"/>
              </a:rPr>
              <a:t>https://www.investopedia.com/articles/personal-finance/092515/4-reasons-why-delaware-considered-tax-shelter.asp</a:t>
            </a:r>
            <a:r>
              <a:rPr lang="en-US" dirty="0"/>
              <a:t>  </a:t>
            </a:r>
          </a:p>
          <a:p>
            <a:r>
              <a:rPr lang="en-US" dirty="0"/>
              <a:t>Bartels, J. (2019, April 06). Discreet Delaware: Why corporate secrecy and money LAUNDERING have thrived in the US. Retrieved March 02, 2021, from </a:t>
            </a:r>
            <a:r>
              <a:rPr lang="en-US" dirty="0">
                <a:hlinkClick r:id="rId9"/>
              </a:rPr>
              <a:t>https://www.biia.com/discreet-delaware-why-corporate-secrecy-and-money-laundering-have-thrived-in-the-us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96732-DD2C-4B68-8755-0B5BBB13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Suspicious Activity Report (SAR) 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84296-8FE0-4A0E-8AFE-2019F03C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Required by Bank Secrecy Act of 1970 </a:t>
            </a:r>
          </a:p>
          <a:p>
            <a:pPr lvl="1"/>
            <a:r>
              <a:rPr lang="en-US" dirty="0"/>
              <a:t>Must be filed within 30 days of the initial detection </a:t>
            </a:r>
          </a:p>
          <a:p>
            <a:pPr lvl="1"/>
            <a:r>
              <a:rPr lang="en-US" dirty="0"/>
              <a:t>The purpose of these reports is to identify individuals or organizations involved in money laundering, fraud, terrorist funding operations or any other suspicious activity out of the ordinary</a:t>
            </a:r>
          </a:p>
          <a:p>
            <a:pPr lvl="1"/>
            <a:r>
              <a:rPr lang="en-US" dirty="0"/>
              <a:t>SARs are instrumental in enabling law enforcement to initiate major money laundering or terrorist financing investigations and other criminal cases.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282B1-518F-433F-9AC9-E6A8BB64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872" y="2672454"/>
            <a:ext cx="3413671" cy="34136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8978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6AFD1-DBCD-4D41-81FD-D64B8AEC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Project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501F-EB76-4B90-BBC7-336D76C1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Cluster Analysis </a:t>
            </a:r>
          </a:p>
          <a:p>
            <a:pPr lvl="1"/>
            <a:r>
              <a:rPr lang="en-US" dirty="0"/>
              <a:t>K-means Clustering method</a:t>
            </a:r>
          </a:p>
          <a:p>
            <a:pPr lvl="1"/>
            <a:r>
              <a:rPr lang="en-US" dirty="0"/>
              <a:t>Main goal: Identify natural clusters in this public SAR filing data to identify specific groups or patterns that highlight not only interesting criminal behavior but also potentially identify interesting SAR filing behavior</a:t>
            </a:r>
          </a:p>
          <a:p>
            <a:pPr lvl="1"/>
            <a:r>
              <a:rPr lang="en-US" dirty="0"/>
              <a:t>Research Question: What states exhibit similar suspicious activity for depository institutions in deposit accounts for 2020</a:t>
            </a:r>
          </a:p>
          <a:p>
            <a:pPr lvl="1"/>
            <a:r>
              <a:rPr lang="en-US" dirty="0"/>
              <a:t>Tools: R, Tableau</a:t>
            </a:r>
          </a:p>
        </p:txBody>
      </p:sp>
    </p:spTree>
    <p:extLst>
      <p:ext uri="{BB962C8B-B14F-4D97-AF65-F5344CB8AC3E}">
        <p14:creationId xmlns:p14="http://schemas.microsoft.com/office/powerpoint/2010/main" val="368643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517F9-B44F-48A0-8A72-2CC85A43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93DD-6E4E-4848-BFA4-227B0138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Financial Crimes Enforcement Network government website. </a:t>
            </a:r>
          </a:p>
          <a:p>
            <a:pPr lvl="1"/>
            <a:r>
              <a:rPr lang="en-US" dirty="0"/>
              <a:t>State population Totals: 2010-2019</a:t>
            </a:r>
          </a:p>
        </p:txBody>
      </p:sp>
    </p:spTree>
    <p:extLst>
      <p:ext uri="{BB962C8B-B14F-4D97-AF65-F5344CB8AC3E}">
        <p14:creationId xmlns:p14="http://schemas.microsoft.com/office/powerpoint/2010/main" val="1566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F5C8D-8080-4896-88A2-5295EDAF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Cleaning and Preparation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B395-255D-4CF4-9A67-EE865A467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R for all data cleaning</a:t>
            </a:r>
          </a:p>
          <a:p>
            <a:r>
              <a:rPr lang="en-US" dirty="0"/>
              <a:t>Packages: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tidyr</a:t>
            </a:r>
            <a:endParaRPr lang="en-US" dirty="0"/>
          </a:p>
          <a:p>
            <a:r>
              <a:rPr lang="en-US" dirty="0"/>
              <a:t>Remove irrelevant, pre-aggregated columns, and Guam territory </a:t>
            </a:r>
          </a:p>
          <a:p>
            <a:r>
              <a:rPr lang="en-US" dirty="0"/>
              <a:t>Aggregate to the new level of detail and calculate the per capita statistic</a:t>
            </a:r>
          </a:p>
          <a:p>
            <a:r>
              <a:rPr lang="en-US" dirty="0"/>
              <a:t>Pivot the data and replace the nulls with 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99816-E8C6-4F85-A442-C3238F08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918" y="2548281"/>
            <a:ext cx="4295622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61395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7A44F4-79E5-4F27-8746-B480870B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18" y="2425517"/>
            <a:ext cx="10182164" cy="4021954"/>
          </a:xfrm>
          <a:prstGeom prst="rect">
            <a:avLst/>
          </a:prstGeom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EBD909C-20E8-4F6A-AE82-204FA11E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for analysis</a:t>
            </a:r>
          </a:p>
        </p:txBody>
      </p:sp>
    </p:spTree>
    <p:extLst>
      <p:ext uri="{BB962C8B-B14F-4D97-AF65-F5344CB8AC3E}">
        <p14:creationId xmlns:p14="http://schemas.microsoft.com/office/powerpoint/2010/main" val="2658683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BA848-3930-4CE7-8337-3EE3F8679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EDA Findings and Feature Selection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0AA62-E674-45B8-AAC9-5D1D15CBB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548282"/>
            <a:ext cx="10958351" cy="1907412"/>
          </a:xfrm>
        </p:spPr>
        <p:txBody>
          <a:bodyPr>
            <a:normAutofit/>
          </a:bodyPr>
          <a:lstStyle/>
          <a:p>
            <a:r>
              <a:rPr lang="en-US" dirty="0"/>
              <a:t>3,460,668 suspicious activity observations and 8 columns</a:t>
            </a:r>
          </a:p>
          <a:p>
            <a:r>
              <a:rPr lang="en-US" dirty="0"/>
              <a:t>Summary()</a:t>
            </a:r>
          </a:p>
          <a:p>
            <a:r>
              <a:rPr lang="en-US" dirty="0"/>
              <a:t>Cor()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E8E22-4D35-4B8E-B535-26FAC124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4" y="4571839"/>
            <a:ext cx="11905861" cy="20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0E67F-67F4-47E2-B355-2F9DFDEA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Optimal Number of Clusters</a:t>
            </a:r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60305-60F4-4D56-89AF-A468383E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960" y="965595"/>
            <a:ext cx="4057552" cy="4773591"/>
          </a:xfrm>
          <a:prstGeom prst="rect">
            <a:avLst/>
          </a:prstGeom>
          <a:effectLst/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4852-0E29-45A1-8D5C-AF38015C5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“Elbow” method or WSS</a:t>
            </a:r>
          </a:p>
          <a:p>
            <a:r>
              <a:rPr lang="en-US" dirty="0">
                <a:solidFill>
                  <a:srgbClr val="FFFFFF"/>
                </a:solidFill>
              </a:rPr>
              <a:t>3 was determined as the optimal number of clusters.</a:t>
            </a:r>
          </a:p>
          <a:p>
            <a:r>
              <a:rPr lang="en-US" dirty="0">
                <a:solidFill>
                  <a:srgbClr val="FFFFFF"/>
                </a:solidFill>
              </a:rPr>
              <a:t>Compare 2, 3, and 4 Clusters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530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F706-DDF8-43DF-ABAE-2B735997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en-US" sz="3200" dirty="0"/>
              <a:t>2 Clusters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77F74B7-5344-4985-8463-5B8EE703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1D2B-DB16-447D-9DED-A7BD1EC6D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US" sz="1600" dirty="0"/>
              <a:t>81% compactness </a:t>
            </a:r>
          </a:p>
          <a:p>
            <a:r>
              <a:rPr lang="en-US" sz="1600" dirty="0"/>
              <a:t>Distribution: </a:t>
            </a:r>
          </a:p>
          <a:p>
            <a:pPr lvl="1"/>
            <a:r>
              <a:rPr lang="en-US" sz="1400" dirty="0"/>
              <a:t>Cluster 1: 51 states</a:t>
            </a:r>
          </a:p>
          <a:p>
            <a:pPr lvl="1"/>
            <a:r>
              <a:rPr lang="en-US" sz="1400" dirty="0"/>
              <a:t>Cluster 2: 1 state</a:t>
            </a:r>
          </a:p>
          <a:p>
            <a:r>
              <a:rPr lang="en-US" sz="1600" dirty="0"/>
              <a:t>Avg Silhouette width: .91 </a:t>
            </a:r>
          </a:p>
          <a:p>
            <a:pPr lvl="1"/>
            <a:r>
              <a:rPr lang="en-US" sz="1400" dirty="0"/>
              <a:t>Cluster 1: .92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1F794-1D55-4FB9-9CFA-1ED79AE3B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5" r="13463"/>
          <a:stretch/>
        </p:blipFill>
        <p:spPr>
          <a:xfrm>
            <a:off x="8497260" y="1763109"/>
            <a:ext cx="3148022" cy="4256731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3C5F4-5DF6-4F3E-B89E-E21C8FC76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4" r="16955"/>
          <a:stretch/>
        </p:blipFill>
        <p:spPr>
          <a:xfrm>
            <a:off x="4802520" y="1763109"/>
            <a:ext cx="3148022" cy="42566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52408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847</Words>
  <Application>Microsoft Office PowerPoint</Application>
  <PresentationFormat>Widescreen</PresentationFormat>
  <Paragraphs>101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</vt:lpstr>
      <vt:lpstr>Suspicious Activity Report (SAR) Clustering Analysis.  </vt:lpstr>
      <vt:lpstr>Suspicious Activity Report (SAR) </vt:lpstr>
      <vt:lpstr>The Project</vt:lpstr>
      <vt:lpstr>The Data</vt:lpstr>
      <vt:lpstr>Data Cleaning and Preparation</vt:lpstr>
      <vt:lpstr>Data for analysis</vt:lpstr>
      <vt:lpstr>EDA Findings and Feature Selection</vt:lpstr>
      <vt:lpstr>Optimal Number of Clusters</vt:lpstr>
      <vt:lpstr>2 Clusters</vt:lpstr>
      <vt:lpstr>3 Clusters</vt:lpstr>
      <vt:lpstr>4 Clusters</vt:lpstr>
      <vt:lpstr>Evaluating Results Interactive Dashboard</vt:lpstr>
      <vt:lpstr>Evaluating results</vt:lpstr>
      <vt:lpstr>Evaluating results – Cluster 1</vt:lpstr>
      <vt:lpstr>Evaluating results – Cluster 2</vt:lpstr>
      <vt:lpstr>Evaluating results – Cluster 3</vt:lpstr>
      <vt:lpstr>Conclusions and Lessons Learned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Suspicious Activity Report (SAR) Clustering Analysis.  </dc:title>
  <dc:creator>Kristina</dc:creator>
  <cp:lastModifiedBy>Kristina</cp:lastModifiedBy>
  <cp:revision>6</cp:revision>
  <dcterms:created xsi:type="dcterms:W3CDTF">2021-03-03T14:03:26Z</dcterms:created>
  <dcterms:modified xsi:type="dcterms:W3CDTF">2021-03-03T14:42:29Z</dcterms:modified>
</cp:coreProperties>
</file>